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21"/>
  </p:notesMasterIdLst>
  <p:sldIdLst>
    <p:sldId id="256" r:id="rId2"/>
    <p:sldId id="282" r:id="rId3"/>
    <p:sldId id="291" r:id="rId4"/>
    <p:sldId id="292" r:id="rId5"/>
    <p:sldId id="293" r:id="rId6"/>
    <p:sldId id="265" r:id="rId7"/>
    <p:sldId id="285" r:id="rId8"/>
    <p:sldId id="286" r:id="rId9"/>
    <p:sldId id="287" r:id="rId10"/>
    <p:sldId id="288" r:id="rId11"/>
    <p:sldId id="270" r:id="rId12"/>
    <p:sldId id="273" r:id="rId13"/>
    <p:sldId id="289" r:id="rId14"/>
    <p:sldId id="275" r:id="rId15"/>
    <p:sldId id="290" r:id="rId16"/>
    <p:sldId id="278" r:id="rId17"/>
    <p:sldId id="294" r:id="rId18"/>
    <p:sldId id="279" r:id="rId19"/>
    <p:sldId id="28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F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869" autoAdjust="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73AC2-67F8-A344-837D-31A26FBC60A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8AE4C-D4CC-F642-9C81-D8947EB1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13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8AE4C-D4CC-F642-9C81-D8947EB1A2F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9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CEC41E-48BD-4881-B6FF-D82EEBBCD90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3CEC41E-48BD-4881-B6FF-D82EEBBCD90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CEC41E-48BD-4881-B6FF-D82EEBBCD90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3CEC41E-48BD-4881-B6FF-D82EEBBCD90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aisingchildren.net.au/school/schools.html" TargetMode="External"/><Relationship Id="rId2" Type="http://schemas.openxmlformats.org/officeDocument/2006/relationships/hyperlink" Target="http://www.education.vic.gov.au/school/parents/primary/Pages/starting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3546" y="4143271"/>
            <a:ext cx="7196328" cy="1770496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>
                <a:solidFill>
                  <a:srgbClr val="000000"/>
                </a:solidFill>
                <a:latin typeface="Chalkduster"/>
                <a:cs typeface="Chalkduster"/>
              </a:rPr>
              <a:t>Information for Parents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527" y="5639148"/>
            <a:ext cx="7772400" cy="1516966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 smtClean="0">
                <a:latin typeface="Chalkduster"/>
                <a:cs typeface="Chalkduster"/>
              </a:rPr>
              <a:t>Yarra</a:t>
            </a:r>
            <a:r>
              <a:rPr lang="en-US" sz="2400" dirty="0" smtClean="0">
                <a:latin typeface="Chalkduster"/>
                <a:cs typeface="Chalkduster"/>
              </a:rPr>
              <a:t> Glen Primary School</a:t>
            </a:r>
          </a:p>
          <a:p>
            <a:pPr algn="ctr"/>
            <a:endParaRPr lang="en-US" sz="2400" dirty="0">
              <a:latin typeface="Chalkduster"/>
              <a:cs typeface="Chalkduster"/>
            </a:endParaRPr>
          </a:p>
        </p:txBody>
      </p:sp>
      <p:pic>
        <p:nvPicPr>
          <p:cNvPr id="1025" name="Picture 1" descr="2007 Stationery _Logo Design Fina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899"/>
            <a:ext cx="2750576" cy="1498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97952" y="592182"/>
            <a:ext cx="4393551" cy="328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31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3640" y="1122218"/>
            <a:ext cx="5533159" cy="5514109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On the first day, children in Foundation will be starting at staggered times and will be dropped off at the classroom. A letter will be sent home to you.</a:t>
            </a:r>
          </a:p>
          <a:p>
            <a:r>
              <a:rPr lang="en-AU" dirty="0" smtClean="0"/>
              <a:t>After the first week children should be dropped in the classroom by 9am when the bell rings.</a:t>
            </a:r>
          </a:p>
          <a:p>
            <a:r>
              <a:rPr lang="en-AU" dirty="0" smtClean="0"/>
              <a:t>For the first month, children should be picked up from the Foundation courtyard </a:t>
            </a:r>
            <a:r>
              <a:rPr lang="en-AU" dirty="0" smtClean="0"/>
              <a:t>at 3.30pm</a:t>
            </a:r>
            <a:r>
              <a:rPr lang="en-AU" dirty="0" smtClean="0"/>
              <a:t>. After this time you can choose an appropriate meeting place to collect your child.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272"/>
            <a:ext cx="8229600" cy="1143000"/>
          </a:xfrm>
        </p:spPr>
        <p:txBody>
          <a:bodyPr/>
          <a:lstStyle/>
          <a:p>
            <a:r>
              <a:rPr lang="en-AU" dirty="0" smtClean="0"/>
              <a:t>Before/after school procedures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14" y="1524001"/>
            <a:ext cx="2826326" cy="3768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3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effectLst/>
              </a:rPr>
              <a:t>For approximately </a:t>
            </a:r>
            <a:r>
              <a:rPr lang="en-US" dirty="0" smtClean="0">
                <a:solidFill>
                  <a:srgbClr val="0070C0"/>
                </a:solidFill>
              </a:rPr>
              <a:t>the first month</a:t>
            </a:r>
            <a:r>
              <a:rPr lang="en-US" dirty="0" smtClean="0">
                <a:solidFill>
                  <a:srgbClr val="0070C0"/>
                </a:solidFill>
                <a:effectLst/>
              </a:rPr>
              <a:t> your child will have Wednesday as a rest day </a:t>
            </a:r>
            <a:r>
              <a:rPr lang="en-US" b="1" dirty="0" smtClean="0">
                <a:solidFill>
                  <a:srgbClr val="0070C0"/>
                </a:solidFill>
                <a:effectLst/>
              </a:rPr>
              <a:t>(please note: students will attend on the first Wednesday)</a:t>
            </a:r>
          </a:p>
          <a:p>
            <a:r>
              <a:rPr lang="en-US" dirty="0" smtClean="0">
                <a:effectLst/>
              </a:rPr>
              <a:t>On one of these Wednesdays, your child will be scheduled to come into school for one hour </a:t>
            </a:r>
            <a:r>
              <a:rPr lang="en-US" dirty="0" smtClean="0"/>
              <a:t>to</a:t>
            </a:r>
            <a:r>
              <a:rPr lang="en-US" dirty="0" smtClean="0">
                <a:effectLst/>
              </a:rPr>
              <a:t> participate in some one-on-one assessment in Literacy and Numeracy.</a:t>
            </a:r>
          </a:p>
          <a:p>
            <a:r>
              <a:rPr lang="en-US" dirty="0" smtClean="0">
                <a:effectLst/>
              </a:rPr>
              <a:t>This assessment is informal and non-threatening and allows their </a:t>
            </a:r>
            <a:r>
              <a:rPr lang="en-US" dirty="0">
                <a:effectLst/>
              </a:rPr>
              <a:t>teacher </a:t>
            </a:r>
            <a:r>
              <a:rPr lang="en-US" dirty="0" smtClean="0"/>
              <a:t>to </a:t>
            </a:r>
            <a:r>
              <a:rPr lang="en-US" dirty="0" smtClean="0">
                <a:effectLst/>
              </a:rPr>
              <a:t>design </a:t>
            </a:r>
            <a:r>
              <a:rPr lang="en-US" dirty="0">
                <a:effectLst/>
              </a:rPr>
              <a:t>a learning and teaching program that best suits their individual needs. 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 Entry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10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1245801"/>
            <a:ext cx="5666509" cy="4525963"/>
          </a:xfrm>
        </p:spPr>
        <p:txBody>
          <a:bodyPr wrap="square">
            <a:normAutofit fontScale="92500" lnSpcReduction="10000"/>
          </a:bodyPr>
          <a:lstStyle/>
          <a:p>
            <a:r>
              <a:rPr lang="en-US" dirty="0" smtClean="0"/>
              <a:t>2018 Grade 6 students are buddied with our new </a:t>
            </a:r>
            <a:r>
              <a:rPr lang="en-US" dirty="0"/>
              <a:t>F</a:t>
            </a:r>
            <a:r>
              <a:rPr lang="en-US" dirty="0" smtClean="0"/>
              <a:t>oundation students and will be introduced to  their buddies in the transition sessions that take place in November.</a:t>
            </a:r>
          </a:p>
          <a:p>
            <a:r>
              <a:rPr lang="en-US" dirty="0" smtClean="0"/>
              <a:t>Grade 5 students complete written applications to become buddies and prior to their first meeting, undergo training to prepare them for any eventuality or situation that may arise!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Buddy Program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23605" y="1912040"/>
            <a:ext cx="3906979" cy="291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35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23911"/>
            <a:ext cx="6096001" cy="4525963"/>
          </a:xfrm>
        </p:spPr>
        <p:txBody>
          <a:bodyPr>
            <a:normAutofit lnSpcReduction="10000"/>
          </a:bodyPr>
          <a:lstStyle/>
          <a:p>
            <a:r>
              <a:rPr lang="en-AU" dirty="0" smtClean="0">
                <a:effectLst/>
              </a:rPr>
              <a:t>This year we have two </a:t>
            </a:r>
            <a:r>
              <a:rPr lang="en-AU" dirty="0" smtClean="0"/>
              <a:t>Foundation</a:t>
            </a:r>
            <a:r>
              <a:rPr lang="en-AU" dirty="0" smtClean="0">
                <a:effectLst/>
              </a:rPr>
              <a:t>-1 composite classes.</a:t>
            </a:r>
          </a:p>
          <a:p>
            <a:r>
              <a:rPr lang="en-AU" dirty="0" smtClean="0">
                <a:effectLst/>
              </a:rPr>
              <a:t>Tables are in clusters with engaging activities to promote Literacy, Numeracy and discovery.</a:t>
            </a:r>
          </a:p>
          <a:p>
            <a:r>
              <a:rPr lang="en-AU" dirty="0" smtClean="0">
                <a:effectLst/>
              </a:rPr>
              <a:t>Technology is everywhere with desktops in each class, </a:t>
            </a:r>
            <a:r>
              <a:rPr lang="en-AU" dirty="0"/>
              <a:t>i</a:t>
            </a:r>
            <a:r>
              <a:rPr lang="en-AU" dirty="0" smtClean="0"/>
              <a:t>nteractive whiteboards </a:t>
            </a:r>
            <a:r>
              <a:rPr lang="en-AU" dirty="0" smtClean="0">
                <a:effectLst/>
              </a:rPr>
              <a:t>and </a:t>
            </a:r>
            <a:r>
              <a:rPr lang="en-AU" dirty="0" smtClean="0"/>
              <a:t>a bank of </a:t>
            </a:r>
            <a:r>
              <a:rPr lang="en-AU" dirty="0" err="1" smtClean="0"/>
              <a:t>iPads</a:t>
            </a:r>
            <a:r>
              <a:rPr lang="en-AU" dirty="0" smtClean="0">
                <a:effectLst/>
              </a:rPr>
              <a:t> for our students to use.</a:t>
            </a:r>
            <a:endParaRPr lang="en-AU" dirty="0">
              <a:effectLst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582" y="221672"/>
            <a:ext cx="7758545" cy="1288711"/>
          </a:xfrm>
        </p:spPr>
        <p:txBody>
          <a:bodyPr/>
          <a:lstStyle/>
          <a:p>
            <a:r>
              <a:rPr lang="en-US" dirty="0" smtClean="0"/>
              <a:t>The Foundation classroom…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80018" y="2021033"/>
            <a:ext cx="2867891" cy="215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22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2255" y="2194502"/>
            <a:ext cx="6553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>
                <a:effectLst/>
              </a:rPr>
              <a:t> Early </a:t>
            </a:r>
            <a:r>
              <a:rPr lang="en-AU" dirty="0">
                <a:effectLst/>
              </a:rPr>
              <a:t>Years </a:t>
            </a:r>
            <a:r>
              <a:rPr lang="en-AU" dirty="0" smtClean="0">
                <a:effectLst/>
              </a:rPr>
              <a:t>Literacy and Numeracy..</a:t>
            </a:r>
          </a:p>
          <a:p>
            <a:r>
              <a:rPr lang="en-AU" dirty="0">
                <a:effectLst/>
              </a:rPr>
              <a:t>Literacy and Numeracy are part of our Strategic </a:t>
            </a:r>
            <a:r>
              <a:rPr lang="en-AU" dirty="0" smtClean="0">
                <a:effectLst/>
              </a:rPr>
              <a:t>Plan </a:t>
            </a:r>
            <a:r>
              <a:rPr lang="en-AU" dirty="0">
                <a:effectLst/>
              </a:rPr>
              <a:t>at our school. This means they </a:t>
            </a:r>
            <a:r>
              <a:rPr lang="en-AU" dirty="0" smtClean="0">
                <a:effectLst/>
              </a:rPr>
              <a:t>are both a very high priority. We continue to focus </a:t>
            </a:r>
            <a:r>
              <a:rPr lang="en-AU" dirty="0">
                <a:effectLst/>
              </a:rPr>
              <a:t>on best practice teaching and resourcing these curriculum areas so our students are engaged in their learning </a:t>
            </a:r>
            <a:r>
              <a:rPr lang="en-AU" dirty="0" smtClean="0">
                <a:effectLst/>
              </a:rPr>
              <a:t>and love it! </a:t>
            </a:r>
            <a:endParaRPr lang="en-AU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112"/>
            <a:ext cx="8229600" cy="1143000"/>
          </a:xfrm>
        </p:spPr>
        <p:txBody>
          <a:bodyPr/>
          <a:lstStyle/>
          <a:p>
            <a:r>
              <a:rPr lang="en-US" sz="3200" u="sng" dirty="0" smtClean="0"/>
              <a:t>Our Curriculum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Literacy &amp; Numeracy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417" y="316922"/>
            <a:ext cx="2417619" cy="18132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" y="1717242"/>
            <a:ext cx="2332276" cy="1749206"/>
          </a:xfrm>
          <a:prstGeom prst="rect">
            <a:avLst/>
          </a:prstGeom>
        </p:spPr>
      </p:pic>
      <p:pic>
        <p:nvPicPr>
          <p:cNvPr id="1026" name="Picture 2" descr="15f8f7d8a293199f72d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7817" y="3695700"/>
            <a:ext cx="2332277" cy="174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987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93401"/>
            <a:ext cx="8229600" cy="4525963"/>
          </a:xfrm>
        </p:spPr>
        <p:txBody>
          <a:bodyPr>
            <a:normAutofit/>
          </a:bodyPr>
          <a:lstStyle/>
          <a:p>
            <a:r>
              <a:rPr lang="en-AU" dirty="0" smtClean="0"/>
              <a:t>In the Junior school we have the use of 5 Dash robots. These robots can be integrated into all curriculum areas but will also teach students about simple coding, which is part of our new Victorian Curriculum.</a:t>
            </a:r>
          </a:p>
          <a:p>
            <a:r>
              <a:rPr lang="en-AU" dirty="0" smtClean="0"/>
              <a:t>Our robotics program continues into the senior school with the </a:t>
            </a:r>
            <a:r>
              <a:rPr lang="en-AU" dirty="0" err="1" smtClean="0"/>
              <a:t>WeDo</a:t>
            </a:r>
            <a:r>
              <a:rPr lang="en-AU" dirty="0" smtClean="0"/>
              <a:t> and EV3 Lego </a:t>
            </a:r>
            <a:r>
              <a:rPr lang="en-AU" dirty="0" err="1" smtClean="0"/>
              <a:t>Mindstorm</a:t>
            </a:r>
            <a:r>
              <a:rPr lang="en-AU" dirty="0" smtClean="0"/>
              <a:t> robots.</a:t>
            </a:r>
          </a:p>
          <a:p>
            <a:pPr marL="109728" indent="0">
              <a:buNone/>
            </a:pP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Robotics program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074" y="4073236"/>
            <a:ext cx="3546762" cy="266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98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4634" y="1564026"/>
            <a:ext cx="6299056" cy="48107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Home Reading will commence almost straight away.</a:t>
            </a:r>
          </a:p>
          <a:p>
            <a:r>
              <a:rPr lang="en-US" dirty="0" smtClean="0"/>
              <a:t>Your child will be given a black satchel with their home reading diary and a book for them to read and a ‘read to’ book for you to read to them. </a:t>
            </a:r>
          </a:p>
          <a:p>
            <a:r>
              <a:rPr lang="en-US" dirty="0" smtClean="0"/>
              <a:t>Each day, children will change their books in the classroom and reading diaries will be checked regularly.</a:t>
            </a:r>
          </a:p>
          <a:p>
            <a:r>
              <a:rPr lang="en-US" dirty="0" smtClean="0"/>
              <a:t>Home Reading is such a wonderful support for your child, especially when they are learning to read and developing self confidence.</a:t>
            </a:r>
          </a:p>
          <a:p>
            <a:r>
              <a:rPr lang="en-US" dirty="0" smtClean="0"/>
              <a:t>More information on home reading will be given at the beginning of the 2018 school year.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1526" y="274638"/>
            <a:ext cx="6165273" cy="1143000"/>
          </a:xfrm>
        </p:spPr>
        <p:txBody>
          <a:bodyPr/>
          <a:lstStyle/>
          <a:p>
            <a:r>
              <a:rPr lang="en-US" dirty="0" smtClean="0"/>
              <a:t>Home Reading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95" y="1564026"/>
            <a:ext cx="2388232" cy="318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60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AU" dirty="0" smtClean="0"/>
              <a:t>Parents and teachers can communicate via </a:t>
            </a:r>
            <a:r>
              <a:rPr lang="en-AU" dirty="0" err="1" smtClean="0"/>
              <a:t>Sentral</a:t>
            </a:r>
            <a:endParaRPr lang="en-A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AU" dirty="0" smtClean="0"/>
              <a:t>School can send reminders and notifications to parents about events </a:t>
            </a:r>
            <a:r>
              <a:rPr lang="en-AU" dirty="0" err="1" smtClean="0"/>
              <a:t>etc</a:t>
            </a:r>
            <a:endParaRPr lang="en-A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AU" dirty="0" smtClean="0"/>
              <a:t>There are ‘communication protocols’ that will be sent home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AU" dirty="0" smtClean="0"/>
              <a:t>Please make sure the office has a contact email and mobile number in case we need to contact you over the January period.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Sentral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1122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5292"/>
            <a:ext cx="8229600" cy="4525963"/>
          </a:xfrm>
        </p:spPr>
        <p:txBody>
          <a:bodyPr/>
          <a:lstStyle/>
          <a:p>
            <a:r>
              <a:rPr lang="en-US" dirty="0" smtClean="0"/>
              <a:t>Samples of the books your child will be taking home for home reading and student reading diaries.</a:t>
            </a:r>
          </a:p>
          <a:p>
            <a:r>
              <a:rPr lang="en-US" dirty="0" smtClean="0"/>
              <a:t>Samples of Foundation students’ work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SHOWTIME!</a:t>
            </a:r>
          </a:p>
        </p:txBody>
      </p:sp>
    </p:spTree>
    <p:extLst>
      <p:ext uri="{BB962C8B-B14F-4D97-AF65-F5344CB8AC3E}">
        <p14:creationId xmlns:p14="http://schemas.microsoft.com/office/powerpoint/2010/main" val="328624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your attentive listening</a:t>
            </a:r>
          </a:p>
          <a:p>
            <a:r>
              <a:rPr lang="en-US" dirty="0" smtClean="0"/>
              <a:t>Question time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34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Welcome to all families and students</a:t>
            </a:r>
          </a:p>
          <a:p>
            <a:r>
              <a:rPr lang="en-US" sz="2000" dirty="0">
                <a:solidFill>
                  <a:srgbClr val="0070C0"/>
                </a:solidFill>
              </a:rPr>
              <a:t>Our uniform- A Plus </a:t>
            </a:r>
            <a:r>
              <a:rPr lang="en-US" sz="2000" dirty="0" err="1">
                <a:solidFill>
                  <a:srgbClr val="0070C0"/>
                </a:solidFill>
              </a:rPr>
              <a:t>Schoolwear</a:t>
            </a:r>
            <a:r>
              <a:rPr lang="en-US" sz="2000" dirty="0">
                <a:solidFill>
                  <a:srgbClr val="0070C0"/>
                </a:solidFill>
              </a:rPr>
              <a:t>- </a:t>
            </a:r>
            <a:r>
              <a:rPr lang="en-US" sz="2000" dirty="0"/>
              <a:t>Sharyn </a:t>
            </a:r>
            <a:r>
              <a:rPr lang="en-US" sz="2000" dirty="0" err="1" smtClean="0"/>
              <a:t>Niddrie</a:t>
            </a:r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US" sz="2000" dirty="0" smtClean="0">
                <a:solidFill>
                  <a:srgbClr val="0070C0"/>
                </a:solidFill>
              </a:rPr>
              <a:t>Overview of our school- </a:t>
            </a:r>
            <a:r>
              <a:rPr lang="en-US" sz="2000" dirty="0" smtClean="0"/>
              <a:t>Sue Di </a:t>
            </a:r>
            <a:r>
              <a:rPr lang="en-US" sz="2000" dirty="0" err="1" smtClean="0"/>
              <a:t>Giacomo</a:t>
            </a:r>
            <a:endParaRPr lang="en-US" sz="2000" dirty="0" smtClean="0"/>
          </a:p>
          <a:p>
            <a:r>
              <a:rPr lang="en-US" sz="2000" dirty="0" smtClean="0">
                <a:solidFill>
                  <a:srgbClr val="0070C0"/>
                </a:solidFill>
              </a:rPr>
              <a:t>Starting School</a:t>
            </a:r>
            <a:r>
              <a:rPr lang="en-US" sz="2000" dirty="0">
                <a:solidFill>
                  <a:srgbClr val="0070C0"/>
                </a:solidFill>
              </a:rPr>
              <a:t>,</a:t>
            </a:r>
            <a:r>
              <a:rPr lang="en-US" sz="2000" dirty="0" smtClean="0">
                <a:solidFill>
                  <a:srgbClr val="0070C0"/>
                </a:solidFill>
              </a:rPr>
              <a:t> first day of school, Foundation program and buddy program- </a:t>
            </a:r>
            <a:r>
              <a:rPr lang="en-US" sz="2000" dirty="0" smtClean="0"/>
              <a:t>Trish Scott and Marie Martin, with special guests, Noah and Sienna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Questions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our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7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543" y="1065692"/>
            <a:ext cx="6400800" cy="4525963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smtClean="0"/>
              <a:t>establish a morning routine for your child to follow. For example, make </a:t>
            </a:r>
            <a:r>
              <a:rPr lang="en-US" u="sng" dirty="0" smtClean="0"/>
              <a:t>own</a:t>
            </a:r>
            <a:r>
              <a:rPr lang="en-US" dirty="0" smtClean="0"/>
              <a:t> bed, eat breakfast, brush teeth, get </a:t>
            </a:r>
            <a:r>
              <a:rPr lang="en-US" u="sng" dirty="0" smtClean="0"/>
              <a:t>self</a:t>
            </a:r>
            <a:r>
              <a:rPr lang="en-US" dirty="0" smtClean="0"/>
              <a:t> dressed, get hair done, put on sunscreen and put on shoes.</a:t>
            </a:r>
          </a:p>
          <a:p>
            <a:r>
              <a:rPr lang="en-AU" dirty="0" smtClean="0"/>
              <a:t>10</a:t>
            </a:r>
            <a:r>
              <a:rPr lang="en-AU" dirty="0"/>
              <a:t>-11 hours of sleep each night from around 7:30 p.m</a:t>
            </a:r>
            <a:r>
              <a:rPr lang="en-AU" dirty="0" smtClean="0"/>
              <a:t>. Help your child to wind down about an hour before bed every night. </a:t>
            </a:r>
            <a:r>
              <a:rPr lang="en-US" dirty="0"/>
              <a:t>Read together every night- share a </a:t>
            </a:r>
            <a:r>
              <a:rPr lang="en-US" dirty="0" smtClean="0"/>
              <a:t>book.</a:t>
            </a:r>
            <a:endParaRPr lang="en-US" dirty="0"/>
          </a:p>
          <a:p>
            <a:pPr lvl="0"/>
            <a:endParaRPr lang="en-AU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Preparing </a:t>
            </a:r>
            <a:r>
              <a:rPr lang="en-US" dirty="0" smtClean="0">
                <a:effectLst/>
              </a:rPr>
              <a:t>For </a:t>
            </a:r>
            <a:r>
              <a:rPr lang="en-US" dirty="0">
                <a:effectLst/>
              </a:rPr>
              <a:t>School</a:t>
            </a:r>
            <a:r>
              <a:rPr lang="en-AU" dirty="0">
                <a:effectLst/>
              </a:rPr>
              <a:t/>
            </a:r>
            <a:br>
              <a:rPr lang="en-AU" dirty="0">
                <a:effectLst/>
              </a:rPr>
            </a:br>
            <a:r>
              <a:rPr lang="en-AU" dirty="0" smtClean="0">
                <a:effectLst/>
              </a:rPr>
              <a:t>- what parents can do to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79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2727" y="1758419"/>
            <a:ext cx="5721927" cy="45259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dress self</a:t>
            </a:r>
          </a:p>
          <a:p>
            <a:r>
              <a:rPr lang="en-US" dirty="0" smtClean="0"/>
              <a:t>brush own teeth</a:t>
            </a:r>
          </a:p>
          <a:p>
            <a:r>
              <a:rPr lang="en-US" dirty="0"/>
              <a:t>p</a:t>
            </a:r>
            <a:r>
              <a:rPr lang="en-US" dirty="0" smtClean="0"/>
              <a:t>ack lunch box, drink bottle and hat</a:t>
            </a:r>
          </a:p>
          <a:p>
            <a:r>
              <a:rPr lang="en-US" dirty="0" smtClean="0"/>
              <a:t>put on own shoes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ractise</a:t>
            </a:r>
            <a:r>
              <a:rPr lang="en-US" dirty="0" smtClean="0"/>
              <a:t> writing own name </a:t>
            </a:r>
          </a:p>
          <a:p>
            <a:r>
              <a:rPr lang="en-US" dirty="0" smtClean="0"/>
              <a:t>talk about the parts of a book</a:t>
            </a:r>
          </a:p>
          <a:p>
            <a:r>
              <a:rPr lang="en-US" dirty="0" smtClean="0"/>
              <a:t>count, play cards and dice games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Preparing For School</a:t>
            </a:r>
            <a:br>
              <a:rPr lang="en-US" dirty="0" smtClean="0"/>
            </a:br>
            <a:r>
              <a:rPr lang="en-US" dirty="0" smtClean="0"/>
              <a:t>-things your child can try to feel</a:t>
            </a:r>
            <a:br>
              <a:rPr lang="en-US" dirty="0" smtClean="0"/>
            </a:br>
            <a:r>
              <a:rPr lang="en-US" dirty="0" smtClean="0"/>
              <a:t>confident and ready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6424" y="2352220"/>
            <a:ext cx="3839029" cy="287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489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654" y="2155393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AU" dirty="0"/>
              <a:t>b</a:t>
            </a:r>
            <a:r>
              <a:rPr lang="en-AU" dirty="0" smtClean="0">
                <a:effectLst/>
              </a:rPr>
              <a:t>reakfast is important</a:t>
            </a:r>
          </a:p>
          <a:p>
            <a:pPr lvl="0"/>
            <a:r>
              <a:rPr lang="en-AU" dirty="0"/>
              <a:t>l</a:t>
            </a:r>
            <a:r>
              <a:rPr lang="en-AU" dirty="0" smtClean="0"/>
              <a:t>unch box full of fresh, unprocessed foods, including some ‘</a:t>
            </a:r>
            <a:r>
              <a:rPr lang="en-AU" dirty="0" err="1" smtClean="0"/>
              <a:t>brainfood</a:t>
            </a:r>
            <a:r>
              <a:rPr lang="en-AU" dirty="0" smtClean="0"/>
              <a:t>’</a:t>
            </a:r>
          </a:p>
          <a:p>
            <a:pPr lvl="0"/>
            <a:r>
              <a:rPr lang="en-AU" dirty="0" smtClean="0"/>
              <a:t>water bottle- an everyday essential</a:t>
            </a:r>
          </a:p>
          <a:p>
            <a:pPr lvl="0"/>
            <a:r>
              <a:rPr lang="en-US" dirty="0" smtClean="0"/>
              <a:t>confirm </a:t>
            </a:r>
            <a:r>
              <a:rPr lang="en-US" dirty="0"/>
              <a:t>your before and/or after-school care arrangements, showing your child where the Outside School Hours Care facilities are </a:t>
            </a:r>
            <a:endParaRPr lang="en-US" dirty="0" smtClean="0"/>
          </a:p>
          <a:p>
            <a:pPr lvl="0"/>
            <a:r>
              <a:rPr lang="en-US" dirty="0" smtClean="0"/>
              <a:t>be </a:t>
            </a:r>
            <a:r>
              <a:rPr lang="en-US" dirty="0"/>
              <a:t>positive about your child starting school</a:t>
            </a:r>
          </a:p>
          <a:p>
            <a:pPr lvl="0"/>
            <a:endParaRPr lang="en-AU" dirty="0" smtClean="0"/>
          </a:p>
          <a:p>
            <a:pPr lvl="0"/>
            <a:endParaRPr lang="en-AU" dirty="0" smtClean="0"/>
          </a:p>
          <a:p>
            <a:pPr lvl="0"/>
            <a:endParaRPr lang="en-AU" dirty="0" smtClean="0"/>
          </a:p>
          <a:p>
            <a:pPr lvl="0"/>
            <a:endParaRPr lang="en-AU" dirty="0">
              <a:effectLst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43515"/>
            <a:ext cx="5638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Getting Ready For School Days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762" y="100589"/>
            <a:ext cx="3103420" cy="2327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46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www.kidsmatter.edu.au/sites/default/files/public/KM_StartingSchool_InformationSheets_All.pdf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www.education.vic.gov.au/school/parents/primary/Pages/starting.aspx</a:t>
            </a:r>
            <a:endParaRPr lang="en-US" dirty="0"/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raisingchildren.net.au/school/schools.html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>
                <a:effectLst/>
              </a:rPr>
              <a:t>These links can be found on our school website. A short information booklet is also included in your information packs.</a:t>
            </a:r>
            <a:endParaRPr lang="en-AU" dirty="0">
              <a:effectLst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Websites and links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70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solidFill>
                  <a:srgbClr val="0070C0"/>
                </a:solidFill>
              </a:rPr>
              <a:t>All students will begin Term 1 on Wednesday 31</a:t>
            </a:r>
            <a:r>
              <a:rPr lang="en-AU" baseline="30000" dirty="0" smtClean="0">
                <a:solidFill>
                  <a:srgbClr val="0070C0"/>
                </a:solidFill>
              </a:rPr>
              <a:t>st</a:t>
            </a:r>
            <a:r>
              <a:rPr lang="en-AU" dirty="0" smtClean="0">
                <a:solidFill>
                  <a:srgbClr val="0070C0"/>
                </a:solidFill>
              </a:rPr>
              <a:t> January 2018.</a:t>
            </a:r>
          </a:p>
          <a:p>
            <a:r>
              <a:rPr lang="en-AU" dirty="0" smtClean="0"/>
              <a:t>Your </a:t>
            </a:r>
            <a:r>
              <a:rPr lang="en-AU" dirty="0"/>
              <a:t>child will receive a Christmas </a:t>
            </a:r>
            <a:r>
              <a:rPr lang="en-AU" dirty="0" smtClean="0"/>
              <a:t>letter </a:t>
            </a:r>
            <a:r>
              <a:rPr lang="en-AU" dirty="0"/>
              <a:t>from us before the end of </a:t>
            </a:r>
            <a:r>
              <a:rPr lang="en-AU" dirty="0" smtClean="0"/>
              <a:t>2017 </a:t>
            </a:r>
            <a:r>
              <a:rPr lang="en-AU" dirty="0"/>
              <a:t>school year with </a:t>
            </a:r>
            <a:r>
              <a:rPr lang="en-AU" dirty="0" smtClean="0"/>
              <a:t>the </a:t>
            </a:r>
            <a:r>
              <a:rPr lang="en-AU" dirty="0"/>
              <a:t>start time for them on the first day.</a:t>
            </a:r>
          </a:p>
          <a:p>
            <a:r>
              <a:rPr lang="en-AU" dirty="0" smtClean="0"/>
              <a:t>Foundation students have </a:t>
            </a:r>
            <a:r>
              <a:rPr lang="en-AU" dirty="0"/>
              <a:t>a staggered start time </a:t>
            </a:r>
            <a:r>
              <a:rPr lang="en-AU" dirty="0" smtClean="0"/>
              <a:t>on the first day.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First day of school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303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41" y="1537855"/>
            <a:ext cx="7022977" cy="4727661"/>
          </a:xfrm>
        </p:spPr>
        <p:txBody>
          <a:bodyPr>
            <a:normAutofit fontScale="77500" lnSpcReduction="20000"/>
          </a:bodyPr>
          <a:lstStyle/>
          <a:p>
            <a:r>
              <a:rPr lang="en-AU" b="1" dirty="0" smtClean="0">
                <a:solidFill>
                  <a:srgbClr val="0070C0"/>
                </a:solidFill>
              </a:rPr>
              <a:t>Book pack- </a:t>
            </a:r>
            <a:r>
              <a:rPr lang="en-AU" dirty="0" smtClean="0"/>
              <a:t>Please label your child’s school supplies and send to school on the first day. These supplies will be used and distributed throughout the year.</a:t>
            </a:r>
          </a:p>
          <a:p>
            <a:r>
              <a:rPr lang="en-AU" b="1" dirty="0" err="1" smtClean="0">
                <a:solidFill>
                  <a:srgbClr val="0070C0"/>
                </a:solidFill>
              </a:rPr>
              <a:t>Playdoh</a:t>
            </a:r>
            <a:r>
              <a:rPr lang="en-AU" b="1" dirty="0" smtClean="0">
                <a:solidFill>
                  <a:srgbClr val="0070C0"/>
                </a:solidFill>
              </a:rPr>
              <a:t>-</a:t>
            </a:r>
            <a:r>
              <a:rPr lang="en-AU" dirty="0" smtClean="0"/>
              <a:t> </a:t>
            </a:r>
            <a:r>
              <a:rPr lang="en-AU" dirty="0" err="1" smtClean="0"/>
              <a:t>Playdoh</a:t>
            </a:r>
            <a:r>
              <a:rPr lang="en-AU" dirty="0" smtClean="0"/>
              <a:t> is an excellent learning tool and also provides a wonderful tactile experience, increasing fine motor skills.</a:t>
            </a:r>
          </a:p>
          <a:p>
            <a:r>
              <a:rPr lang="en-AU" b="1" dirty="0" smtClean="0">
                <a:solidFill>
                  <a:srgbClr val="0070C0"/>
                </a:solidFill>
              </a:rPr>
              <a:t>Art smocks- </a:t>
            </a:r>
            <a:r>
              <a:rPr lang="en-AU" dirty="0" smtClean="0"/>
              <a:t>Art smocks are required for weekly art lessons and will be left at school all year.</a:t>
            </a:r>
          </a:p>
          <a:p>
            <a:r>
              <a:rPr lang="en-AU" b="1" dirty="0" smtClean="0">
                <a:solidFill>
                  <a:srgbClr val="0070C0"/>
                </a:solidFill>
              </a:rPr>
              <a:t>Food-</a:t>
            </a:r>
            <a:r>
              <a:rPr lang="en-AU" dirty="0" smtClean="0"/>
              <a:t> As well as lunch and snack-times, children will also be allowed to eat healthy ‘brain food’ snacks in the classroom throughout the day.</a:t>
            </a:r>
          </a:p>
          <a:p>
            <a:r>
              <a:rPr lang="en-AU" b="1" dirty="0" smtClean="0">
                <a:solidFill>
                  <a:srgbClr val="0070C0"/>
                </a:solidFill>
              </a:rPr>
              <a:t>Hats-</a:t>
            </a:r>
            <a:r>
              <a:rPr lang="en-AU" dirty="0" smtClean="0"/>
              <a:t> School hats are required to be worn by all students from the beginning of the year to the 1</a:t>
            </a:r>
            <a:r>
              <a:rPr lang="en-AU" baseline="30000" dirty="0" smtClean="0"/>
              <a:t>st</a:t>
            </a:r>
            <a:r>
              <a:rPr lang="en-AU" dirty="0" smtClean="0"/>
              <a:t> May and then from the beginning of Term 4.</a:t>
            </a:r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56334" cy="1541636"/>
          </a:xfrm>
        </p:spPr>
        <p:txBody>
          <a:bodyPr>
            <a:normAutofit/>
          </a:bodyPr>
          <a:lstStyle/>
          <a:p>
            <a:r>
              <a:rPr lang="en-AU" dirty="0" smtClean="0"/>
              <a:t>What to bring on the first day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765799" y="564158"/>
            <a:ext cx="2316162" cy="1737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10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effectLst/>
              </a:rPr>
              <a:t>your child’s particular health and medical </a:t>
            </a:r>
            <a:r>
              <a:rPr lang="en-US" dirty="0" smtClean="0">
                <a:effectLst/>
              </a:rPr>
              <a:t>requirements (</a:t>
            </a:r>
            <a:r>
              <a:rPr lang="en-US" dirty="0" err="1" smtClean="0">
                <a:effectLst/>
              </a:rPr>
              <a:t>eg</a:t>
            </a:r>
            <a:r>
              <a:rPr lang="en-US" dirty="0" smtClean="0">
                <a:effectLst/>
              </a:rPr>
              <a:t>: allergies, asthma plans)</a:t>
            </a:r>
            <a:endParaRPr lang="en-AU" dirty="0">
              <a:effectLst/>
            </a:endParaRPr>
          </a:p>
          <a:p>
            <a:pPr lvl="0"/>
            <a:r>
              <a:rPr lang="en-US" dirty="0">
                <a:effectLst/>
              </a:rPr>
              <a:t>family events that may be affecting your child (for example, births, deaths, separation, divorce or other changes in family circumstances).</a:t>
            </a:r>
            <a:endParaRPr lang="en-AU" dirty="0">
              <a:effectLst/>
            </a:endParaRPr>
          </a:p>
          <a:p>
            <a:r>
              <a:rPr lang="en-US" dirty="0" smtClean="0"/>
              <a:t>Any issues that may affect your child’s learning.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to discuss with your child’s teacher…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46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34570</TotalTime>
  <Words>1090</Words>
  <Application>Microsoft Office PowerPoint</Application>
  <PresentationFormat>On-screen Show (4:3)</PresentationFormat>
  <Paragraphs>90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Calibri</vt:lpstr>
      <vt:lpstr>Chalkduster</vt:lpstr>
      <vt:lpstr>Lucida Sans Unicode</vt:lpstr>
      <vt:lpstr>Verdana</vt:lpstr>
      <vt:lpstr>Wingdings</vt:lpstr>
      <vt:lpstr>Wingdings 2</vt:lpstr>
      <vt:lpstr>Wingdings 3</vt:lpstr>
      <vt:lpstr>Concourse</vt:lpstr>
      <vt:lpstr>Information for Parents </vt:lpstr>
      <vt:lpstr>Welcome to our school</vt:lpstr>
      <vt:lpstr>Preparing For School - what parents can do to help</vt:lpstr>
      <vt:lpstr>Preparing For School -things your child can try to feel confident and ready</vt:lpstr>
      <vt:lpstr>Getting Ready For School Days</vt:lpstr>
      <vt:lpstr>Helpful Websites and links</vt:lpstr>
      <vt:lpstr>First day of school</vt:lpstr>
      <vt:lpstr>What to bring on the first day</vt:lpstr>
      <vt:lpstr>Things to discuss with your child’s teacher…</vt:lpstr>
      <vt:lpstr>Before/after school procedures</vt:lpstr>
      <vt:lpstr>Prep Entry Assessment</vt:lpstr>
      <vt:lpstr>Buddy Program</vt:lpstr>
      <vt:lpstr>The Foundation classroom…</vt:lpstr>
      <vt:lpstr>Our Curriculum Literacy &amp; Numeracy</vt:lpstr>
      <vt:lpstr>Robotics program</vt:lpstr>
      <vt:lpstr>Home Reading</vt:lpstr>
      <vt:lpstr>Sentral</vt:lpstr>
      <vt:lpstr>SHOWTIME!</vt:lpstr>
      <vt:lpstr>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School</dc:title>
  <dc:creator>Sue Di Giacomo</dc:creator>
  <cp:lastModifiedBy>Tricia Bowers</cp:lastModifiedBy>
  <cp:revision>94</cp:revision>
  <dcterms:created xsi:type="dcterms:W3CDTF">2013-10-25T02:59:51Z</dcterms:created>
  <dcterms:modified xsi:type="dcterms:W3CDTF">2017-11-07T08:25:24Z</dcterms:modified>
</cp:coreProperties>
</file>